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69" r:id="rId2"/>
  </p:sldMasterIdLst>
  <p:notesMasterIdLst>
    <p:notesMasterId r:id="rId4"/>
  </p:notesMasterIdLst>
  <p:sldIdLst>
    <p:sldId id="257" r:id="rId3"/>
  </p:sldIdLst>
  <p:sldSz cx="6858000" cy="9906000" type="A4"/>
  <p:notesSz cx="6888163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33CC"/>
    <a:srgbClr val="FFCCCC"/>
    <a:srgbClr val="4BD0FF"/>
    <a:srgbClr val="92E96F"/>
    <a:srgbClr val="A3E7FF"/>
    <a:srgbClr val="F09EDB"/>
    <a:srgbClr val="E86AC7"/>
    <a:srgbClr val="9EF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84871" cy="500936"/>
          </a:xfrm>
          <a:prstGeom prst="rect">
            <a:avLst/>
          </a:prstGeom>
        </p:spPr>
        <p:txBody>
          <a:bodyPr vert="horz" lIns="92274" tIns="46137" rIns="92274" bIns="46137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705" y="4"/>
            <a:ext cx="2984871" cy="500936"/>
          </a:xfrm>
          <a:prstGeom prst="rect">
            <a:avLst/>
          </a:prstGeom>
        </p:spPr>
        <p:txBody>
          <a:bodyPr vert="horz" lIns="92274" tIns="46137" rIns="92274" bIns="46137" rtlCol="0"/>
          <a:lstStyle>
            <a:lvl1pPr algn="r">
              <a:defRPr sz="1200"/>
            </a:lvl1pPr>
          </a:lstStyle>
          <a:p>
            <a:pPr>
              <a:defRPr/>
            </a:pPr>
            <a:fld id="{9FEEB2A0-90CC-4847-857C-82D56AFE5A41}" type="datetimeFigureOut">
              <a:rPr lang="ja-JP" altLang="en-US"/>
              <a:pPr>
                <a:defRPr/>
              </a:pPr>
              <a:t>2022/6/7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2475"/>
            <a:ext cx="2598737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4" tIns="46137" rIns="92274" bIns="46137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8" y="4759695"/>
            <a:ext cx="5510530" cy="4506810"/>
          </a:xfrm>
          <a:prstGeom prst="rect">
            <a:avLst/>
          </a:prstGeom>
        </p:spPr>
        <p:txBody>
          <a:bodyPr vert="horz" wrap="square" lIns="92274" tIns="46137" rIns="92274" bIns="4613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7" y="9516174"/>
            <a:ext cx="2984871" cy="500936"/>
          </a:xfrm>
          <a:prstGeom prst="rect">
            <a:avLst/>
          </a:prstGeom>
        </p:spPr>
        <p:txBody>
          <a:bodyPr vert="horz" lIns="92274" tIns="46137" rIns="92274" bIns="4613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705" y="9516174"/>
            <a:ext cx="2984871" cy="500936"/>
          </a:xfrm>
          <a:prstGeom prst="rect">
            <a:avLst/>
          </a:prstGeom>
        </p:spPr>
        <p:txBody>
          <a:bodyPr vert="horz" lIns="92274" tIns="46137" rIns="92274" bIns="46137" rtlCol="0" anchor="b"/>
          <a:lstStyle>
            <a:lvl1pPr algn="r">
              <a:defRPr sz="1200"/>
            </a:lvl1pPr>
          </a:lstStyle>
          <a:p>
            <a:pPr>
              <a:defRPr/>
            </a:pPr>
            <a:fld id="{8DC0AD92-52BC-47C9-9D70-E4E7BE54047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214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AE24-78DA-4EDD-B0D8-8BDFCDBEB04F}" type="datetimeFigureOut">
              <a:rPr lang="ja-JP" altLang="en-US"/>
              <a:pPr>
                <a:defRPr/>
              </a:pPr>
              <a:t>2022/6/7</a:t>
            </a:fld>
            <a:endParaRPr lang="ja-JP" altLang="en-US" dirty="0"/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A5D7A-AFDA-4C85-9B39-5ED3BB2DFD8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FEF4A-3F95-406E-A4D3-9835C9ECC06D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027DA-0211-4A58-B33C-75780EE88345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78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307DF-6B03-46F8-8F2E-8242180AF6AA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9E26-2CA2-447D-A00E-7CAFC2ECC7E5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470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FEF4A-3F95-406E-A4D3-9835C9ECC06D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027DA-0211-4A58-B33C-75780EE88345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030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FEF4A-3F95-406E-A4D3-9835C9ECC06D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027DA-0211-4A58-B33C-75780EE88345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8985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127F-B524-4667-852F-9626366167D0}" type="datetimeFigureOut">
              <a:rPr lang="ja-JP" altLang="en-US"/>
              <a:pPr>
                <a:defRPr/>
              </a:pPr>
              <a:t>2022/6/7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449BB-2F2A-4B84-BF1C-CD3F68A2EA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881151-9680-4BAE-8E1D-95BB02359BFF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3E248-220A-44A6-8089-8E61AF34BCB9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964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B5905-6603-44D1-9099-DDA859226911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AE998-25B9-4A4C-87B6-BF22E418C252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75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3A704-7856-4F6F-9B73-631D4B8DA419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C8AA1-C3D1-45FB-9156-24332D0C4B10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1843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F817A-9E7B-45D1-8507-62B88A8E776B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9F473-15C5-464A-8CEB-5EA352EED24D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365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19D22-4118-4EF0-B228-620A4C5A6627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BC9B8-8767-4317-9475-37B3E3A6B8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5682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17945-BD95-433C-9523-D469E88D75C0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DFA73-B72B-4624-9464-E032296EFA69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769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547D5-544B-4DFB-9791-1D6079A350E6}" type="datetimeFigureOut">
              <a:rPr lang="ja-JP" altLang="en-US" smtClean="0"/>
              <a:pPr>
                <a:defRPr/>
              </a:pPr>
              <a:t>2022/6/7</a:t>
            </a:fld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BA992-BEC1-42A4-AA37-B3F4EA2B554F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12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56007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8435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56007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2"/>
          </p:nvPr>
        </p:nvSpPr>
        <p:spPr>
          <a:xfrm>
            <a:off x="342900" y="9277350"/>
            <a:ext cx="1600200" cy="527050"/>
          </a:xfrm>
          <a:prstGeom prst="rect">
            <a:avLst/>
          </a:prstGeom>
        </p:spPr>
        <p:txBody>
          <a:bodyPr vert="horz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56E2A1-970F-45C4-9B24-2CAF1DC30F62}" type="datetimeFigureOut">
              <a:rPr lang="ja-JP" altLang="en-US"/>
              <a:pPr>
                <a:defRPr/>
              </a:pPr>
              <a:t>2022/6/7</a:t>
            </a:fld>
            <a:endParaRPr lang="ja-JP" altLang="en-US" dirty="0"/>
          </a:p>
        </p:txBody>
      </p:sp>
      <p:sp>
        <p:nvSpPr>
          <p:cNvPr id="11" name="フッター プレースホルダ 5"/>
          <p:cNvSpPr>
            <a:spLocks noGrp="1"/>
          </p:cNvSpPr>
          <p:nvPr>
            <p:ph type="ftr" sz="quarter" idx="3"/>
          </p:nvPr>
        </p:nvSpPr>
        <p:spPr>
          <a:xfrm>
            <a:off x="2343150" y="9277350"/>
            <a:ext cx="2171700" cy="527050"/>
          </a:xfrm>
          <a:prstGeom prst="rect">
            <a:avLst/>
          </a:prstGeom>
        </p:spPr>
        <p:txBody>
          <a:bodyPr vert="horz" lIns="0" rIns="0" bIns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3" name="スライド番号プレースホルダ 6"/>
          <p:cNvSpPr>
            <a:spLocks noGrp="1"/>
          </p:cNvSpPr>
          <p:nvPr>
            <p:ph type="sldNum" sz="quarter" idx="4"/>
          </p:nvPr>
        </p:nvSpPr>
        <p:spPr>
          <a:xfrm>
            <a:off x="6115050" y="9277350"/>
            <a:ext cx="571500" cy="5270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65798C-E11F-48DC-B772-1E6A166E41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charset="-128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kumimoji="1"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kumimoji="1"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kumimoji="1"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56E2A1-970F-45C4-9B24-2CAF1DC30F62}" type="datetimeFigureOut">
              <a:rPr lang="ja-JP" altLang="en-US" smtClean="0"/>
              <a:pPr>
                <a:defRPr/>
              </a:pPr>
              <a:t>2022/6/7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65798C-E11F-48DC-B772-1E6A166E418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4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額縁 2"/>
          <p:cNvSpPr/>
          <p:nvPr/>
        </p:nvSpPr>
        <p:spPr>
          <a:xfrm>
            <a:off x="83180" y="249374"/>
            <a:ext cx="6685681" cy="864096"/>
          </a:xfrm>
          <a:prstGeom prst="bevel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0" name="コンテンツ プレースホルダ 4"/>
          <p:cNvSpPr txBox="1">
            <a:spLocks/>
          </p:cNvSpPr>
          <p:nvPr/>
        </p:nvSpPr>
        <p:spPr bwMode="auto">
          <a:xfrm>
            <a:off x="188640" y="3152800"/>
            <a:ext cx="6431018" cy="3752662"/>
          </a:xfrm>
          <a:prstGeom prst="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19100" lvl="0" indent="-382588" algn="ctr"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dirty="0" smtClean="0">
                <a:solidFill>
                  <a:srgbClr val="000000"/>
                </a:solidFill>
                <a:latin typeface="+mj-ea"/>
                <a:ea typeface="+mj-ea"/>
              </a:rPr>
              <a:t>日程：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令和</a:t>
            </a:r>
            <a:r>
              <a:rPr lang="en-US" altLang="ja-JP" b="1" dirty="0">
                <a:solidFill>
                  <a:srgbClr val="000000"/>
                </a:solidFill>
                <a:latin typeface="+mj-ea"/>
                <a:ea typeface="+mj-ea"/>
              </a:rPr>
              <a:t>4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年</a:t>
            </a:r>
            <a:r>
              <a:rPr lang="en-US" altLang="ja-JP" sz="2800" b="1" dirty="0">
                <a:solidFill>
                  <a:srgbClr val="000000"/>
                </a:solidFill>
                <a:latin typeface="+mj-ea"/>
                <a:ea typeface="+mj-ea"/>
              </a:rPr>
              <a:t>7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月</a:t>
            </a:r>
            <a:r>
              <a:rPr lang="en-US" altLang="ja-JP" sz="2800" b="1" dirty="0" smtClean="0">
                <a:solidFill>
                  <a:srgbClr val="000000"/>
                </a:solidFill>
                <a:latin typeface="+mj-ea"/>
                <a:ea typeface="+mj-ea"/>
              </a:rPr>
              <a:t>14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日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  <a:ea typeface="+mj-ea"/>
              </a:rPr>
              <a:t>(</a:t>
            </a:r>
            <a:r>
              <a:rPr lang="ja-JP" altLang="en-US" b="1" dirty="0">
                <a:solidFill>
                  <a:srgbClr val="000000"/>
                </a:solidFill>
                <a:latin typeface="+mj-ea"/>
                <a:ea typeface="+mj-ea"/>
              </a:rPr>
              <a:t>木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  <a:ea typeface="+mj-ea"/>
              </a:rPr>
              <a:t>)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  　</a:t>
            </a:r>
            <a:r>
              <a:rPr lang="en-US" altLang="ja-JP" sz="2000" b="1" dirty="0" smtClean="0">
                <a:solidFill>
                  <a:srgbClr val="000000"/>
                </a:solidFill>
                <a:latin typeface="+mj-ea"/>
                <a:ea typeface="+mj-ea"/>
              </a:rPr>
              <a:t>18</a:t>
            </a:r>
            <a:r>
              <a:rPr lang="ja-JP" altLang="en-US" sz="2000" b="1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2000" b="1" dirty="0" smtClean="0">
                <a:solidFill>
                  <a:srgbClr val="000000"/>
                </a:solidFill>
                <a:latin typeface="+mj-ea"/>
                <a:ea typeface="+mj-ea"/>
              </a:rPr>
              <a:t>30</a:t>
            </a:r>
            <a:r>
              <a:rPr lang="ja-JP" altLang="en-US" sz="2000" b="1" dirty="0" smtClean="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lang="en-US" altLang="ja-JP" sz="2000" b="1" dirty="0" smtClean="0">
                <a:solidFill>
                  <a:srgbClr val="000000"/>
                </a:solidFill>
                <a:latin typeface="+mj-ea"/>
                <a:ea typeface="+mj-ea"/>
              </a:rPr>
              <a:t>19</a:t>
            </a:r>
            <a:r>
              <a:rPr lang="ja-JP" altLang="en-US" sz="2000" b="1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2000" b="1" dirty="0" smtClean="0">
                <a:solidFill>
                  <a:srgbClr val="000000"/>
                </a:solidFill>
                <a:latin typeface="+mj-ea"/>
                <a:ea typeface="+mj-ea"/>
              </a:rPr>
              <a:t>30</a:t>
            </a:r>
          </a:p>
          <a:p>
            <a:pPr marL="419100" lvl="0" indent="-382588">
              <a:spcBef>
                <a:spcPts val="0"/>
              </a:spcBef>
              <a:buClr>
                <a:srgbClr val="0F6FC6"/>
              </a:buClr>
              <a:buSzPct val="80000"/>
            </a:pPr>
            <a:endParaRPr lang="en-US" altLang="ja-JP" sz="1600" b="1" dirty="0">
              <a:solidFill>
                <a:srgbClr val="F09EDB"/>
              </a:solidFill>
              <a:latin typeface="+mj-ea"/>
              <a:ea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en-US" altLang="ja-JP" sz="2800" b="1" dirty="0" smtClean="0">
                <a:latin typeface="+mj-ea"/>
                <a:ea typeface="+mj-ea"/>
              </a:rPr>
              <a:t>『</a:t>
            </a:r>
            <a:r>
              <a:rPr lang="ja-JP" altLang="en-US" sz="2800" b="1" dirty="0" smtClean="0">
                <a:latin typeface="+mj-ea"/>
                <a:ea typeface="+mj-ea"/>
              </a:rPr>
              <a:t>脱水症と水分補給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ja-JP" altLang="en-US" sz="2800" b="1" dirty="0" smtClean="0">
                <a:latin typeface="+mj-ea"/>
                <a:ea typeface="+mj-ea"/>
              </a:rPr>
              <a:t>～熱中症　予防と治療　～</a:t>
            </a:r>
            <a:r>
              <a:rPr lang="en-US" altLang="ja-JP" sz="2800" b="1" dirty="0" smtClean="0">
                <a:latin typeface="+mj-ea"/>
                <a:ea typeface="+mj-ea"/>
              </a:rPr>
              <a:t>』</a:t>
            </a:r>
          </a:p>
          <a:p>
            <a:pPr marL="419100" lvl="0" indent="-382588">
              <a:spcBef>
                <a:spcPts val="0"/>
              </a:spcBef>
              <a:buClr>
                <a:srgbClr val="0F6FC6"/>
              </a:buClr>
              <a:buSzPct val="80000"/>
            </a:pPr>
            <a:endParaRPr lang="en-US" altLang="ja-JP" sz="1600" dirty="0">
              <a:latin typeface="+mj-ea"/>
              <a:ea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ja-JP" altLang="en-US" sz="2000" b="1" dirty="0" smtClean="0"/>
              <a:t>山梨県立中央病院　　高度救命救急センター　</a:t>
            </a:r>
            <a:endParaRPr lang="en-US" altLang="ja-JP" sz="2000" b="1" dirty="0" smtClean="0"/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ja-JP" altLang="en-US" sz="2800" b="1" dirty="0" smtClean="0"/>
              <a:t>救急業務統括</a:t>
            </a:r>
            <a:r>
              <a:rPr lang="ja-JP" altLang="en-US" sz="2800" b="1" dirty="0"/>
              <a:t>部長</a:t>
            </a:r>
            <a:r>
              <a:rPr lang="ja-JP" altLang="en-US" sz="2800" b="1" dirty="0" smtClean="0"/>
              <a:t>　　岩瀬　史明　</a:t>
            </a:r>
            <a:r>
              <a:rPr lang="ja-JP" altLang="en-US" sz="2800" b="1" dirty="0" smtClean="0">
                <a:latin typeface="+mj-ea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j-ea"/>
              </a:rPr>
              <a:t>　　</a:t>
            </a:r>
            <a:endParaRPr lang="en-US" altLang="ja-JP" sz="2000" dirty="0" smtClean="0">
              <a:solidFill>
                <a:srgbClr val="000000"/>
              </a:solidFill>
              <a:latin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endParaRPr lang="en-US" altLang="ja-JP" sz="1600" dirty="0" smtClean="0">
              <a:solidFill>
                <a:srgbClr val="FF0000"/>
              </a:solidFill>
              <a:latin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ja-JP" altLang="en-US" sz="1600" dirty="0" smtClean="0">
                <a:solidFill>
                  <a:srgbClr val="FF0000"/>
                </a:solidFill>
                <a:latin typeface="+mj-ea"/>
              </a:rPr>
              <a:t>☆</a:t>
            </a:r>
            <a:r>
              <a:rPr lang="en-US" altLang="ja-JP" sz="1600" b="1" dirty="0" smtClean="0">
                <a:solidFill>
                  <a:srgbClr val="FF0000"/>
                </a:solidFill>
                <a:latin typeface="+mj-ea"/>
              </a:rPr>
              <a:t>web</a:t>
            </a:r>
            <a:r>
              <a:rPr lang="ja-JP" altLang="en-US" sz="1600" b="1" dirty="0">
                <a:solidFill>
                  <a:srgbClr val="FF0000"/>
                </a:solidFill>
                <a:latin typeface="+mj-ea"/>
              </a:rPr>
              <a:t>システム「</a:t>
            </a:r>
            <a:r>
              <a:rPr lang="en-US" altLang="ja-JP" sz="1600" b="1" dirty="0">
                <a:solidFill>
                  <a:srgbClr val="FF0000"/>
                </a:solidFill>
                <a:latin typeface="+mj-ea"/>
              </a:rPr>
              <a:t>Zoom</a:t>
            </a:r>
            <a:r>
              <a:rPr lang="ja-JP" altLang="en-US" sz="1600" b="1" dirty="0">
                <a:solidFill>
                  <a:srgbClr val="FF0000"/>
                </a:solidFill>
                <a:latin typeface="+mj-ea"/>
              </a:rPr>
              <a:t>」を用いて開催いたします</a:t>
            </a:r>
            <a:endParaRPr lang="en-US" altLang="ja-JP" sz="1600" b="1" dirty="0">
              <a:solidFill>
                <a:srgbClr val="FF0000"/>
              </a:solidFill>
              <a:latin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ja-JP" altLang="en-US" sz="1600" b="1" dirty="0" smtClean="0">
                <a:solidFill>
                  <a:srgbClr val="FF0000"/>
                </a:solidFill>
                <a:latin typeface="+mj-ea"/>
              </a:rPr>
              <a:t>　　　パソコン</a:t>
            </a:r>
            <a:r>
              <a:rPr lang="ja-JP" altLang="en-US" sz="1600" b="1" dirty="0">
                <a:solidFill>
                  <a:srgbClr val="FF0000"/>
                </a:solidFill>
                <a:latin typeface="+mj-ea"/>
              </a:rPr>
              <a:t>、スマートフォン、タブレット</a:t>
            </a:r>
            <a:r>
              <a:rPr lang="ja-JP" altLang="en-US" sz="1600" b="1" dirty="0" smtClean="0">
                <a:solidFill>
                  <a:srgbClr val="FF0000"/>
                </a:solidFill>
                <a:latin typeface="+mj-ea"/>
              </a:rPr>
              <a:t>からご参加頂けます</a:t>
            </a:r>
            <a:endParaRPr lang="en-US" altLang="ja-JP" sz="1600" b="1" dirty="0" smtClean="0">
              <a:solidFill>
                <a:srgbClr val="FF0000"/>
              </a:solidFill>
              <a:latin typeface="+mj-ea"/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endParaRPr lang="en-US" altLang="ja-JP" sz="800" b="1" dirty="0" smtClean="0">
              <a:solidFill>
                <a:srgbClr val="FF0000"/>
              </a:solidFill>
              <a:latin typeface="+mj-ea"/>
            </a:endParaRPr>
          </a:p>
          <a:p>
            <a:pPr marL="41910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r>
              <a:rPr lang="ja-JP" altLang="en-US" sz="1200" b="1" dirty="0">
                <a:solidFill>
                  <a:prstClr val="black"/>
                </a:solidFill>
              </a:rPr>
              <a:t>山梨県医師会生涯教育講座申請予定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marL="419100" lvl="0" indent="-382588" algn="ctr">
              <a:spcBef>
                <a:spcPts val="0"/>
              </a:spcBef>
              <a:buClr>
                <a:srgbClr val="0F6FC6"/>
              </a:buClr>
              <a:buSzPct val="80000"/>
            </a:pPr>
            <a:endParaRPr lang="en-US" altLang="ja-JP" sz="1600" b="1" dirty="0">
              <a:solidFill>
                <a:srgbClr val="FF0000"/>
              </a:solidFill>
              <a:latin typeface="+mj-ea"/>
            </a:endParaRPr>
          </a:p>
          <a:p>
            <a:pPr marL="419100" indent="-382588" algn="ctr">
              <a:spcBef>
                <a:spcPct val="20000"/>
              </a:spcBef>
              <a:buClr>
                <a:srgbClr val="0F6FC6"/>
              </a:buClr>
              <a:buSzPct val="80000"/>
            </a:pPr>
            <a:endParaRPr lang="en-US" altLang="ja-JP" sz="2400" b="1" dirty="0" smtClean="0"/>
          </a:p>
          <a:p>
            <a:pPr marL="419100" indent="-382588"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600" dirty="0" smtClean="0">
                <a:solidFill>
                  <a:srgbClr val="000000"/>
                </a:solidFill>
                <a:ea typeface="HGｺﾞｼｯｸM" pitchFamily="49" charset="-128"/>
              </a:rPr>
              <a:t>　　　　　　　　　</a:t>
            </a:r>
            <a:r>
              <a:rPr lang="ja-JP" altLang="en-US" sz="1200" dirty="0">
                <a:solidFill>
                  <a:srgbClr val="000000"/>
                </a:solidFill>
                <a:ea typeface="HGｺﾞｼｯｸM" pitchFamily="49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ea typeface="HGｺﾞｼｯｸM" pitchFamily="49" charset="-128"/>
              </a:rPr>
              <a:t>　　　　　　　</a:t>
            </a:r>
            <a:endParaRPr lang="en-US" altLang="ja-JP" sz="1200" dirty="0">
              <a:solidFill>
                <a:srgbClr val="000000"/>
              </a:solidFill>
              <a:ea typeface="HGｺﾞｼｯｸM" pitchFamily="49" charset="-128"/>
            </a:endParaRPr>
          </a:p>
        </p:txBody>
      </p:sp>
      <p:sp>
        <p:nvSpPr>
          <p:cNvPr id="1046" name="WordArt 13"/>
          <p:cNvSpPr>
            <a:spLocks noChangeArrowheads="1" noChangeShapeType="1" noTextEdit="1"/>
          </p:cNvSpPr>
          <p:nvPr/>
        </p:nvSpPr>
        <p:spPr bwMode="auto">
          <a:xfrm>
            <a:off x="1340768" y="416496"/>
            <a:ext cx="5300761" cy="577850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HGP創英角ｺﾞｼｯｸUB"/>
                <a:ea typeface="HGP創英角ｺﾞｼｯｸUB"/>
              </a:rPr>
              <a:t>山梨県</a:t>
            </a:r>
            <a:r>
              <a:rPr lang="ja-JP" altLang="en-US" sz="800" b="1" kern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HGP創英角ｺﾞｼｯｸUB"/>
                <a:ea typeface="HGP創英角ｺﾞｼｯｸUB"/>
              </a:rPr>
              <a:t>立</a:t>
            </a:r>
            <a:r>
              <a:rPr lang="ja-JP" altLang="en-US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HGP創英角ｺﾞｼｯｸUB"/>
                <a:ea typeface="HGP創英角ｺﾞｼｯｸUB"/>
              </a:rPr>
              <a:t>中央病院 地域連携研修会</a:t>
            </a: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188640" y="472505"/>
            <a:ext cx="1107976" cy="4178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HGS創英角ｺﾞｼｯｸUB"/>
                <a:ea typeface="HGS創英角ｺﾞｼｯｸUB"/>
              </a:rPr>
              <a:t>第</a:t>
            </a:r>
            <a:r>
              <a:rPr lang="en-US" altLang="ja-JP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HGS創英角ｺﾞｼｯｸUB"/>
                <a:ea typeface="HGS創英角ｺﾞｼｯｸUB"/>
              </a:rPr>
              <a:t>77</a:t>
            </a:r>
            <a:r>
              <a:rPr lang="ja-JP" altLang="en-US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HGS創英角ｺﾞｼｯｸUB"/>
                <a:ea typeface="HGS創英角ｺﾞｼｯｸUB"/>
              </a:rPr>
              <a:t>回</a:t>
            </a:r>
            <a:endParaRPr lang="ja-JP" altLang="en-US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HGS創英角ｺﾞｼｯｸUB"/>
              <a:ea typeface="HGS創英角ｺﾞｼｯｸUB"/>
            </a:endParaRPr>
          </a:p>
        </p:txBody>
      </p:sp>
      <p:sp>
        <p:nvSpPr>
          <p:cNvPr id="1048" name="コンテンツ プレースホルダ 4"/>
          <p:cNvSpPr txBox="1">
            <a:spLocks/>
          </p:cNvSpPr>
          <p:nvPr/>
        </p:nvSpPr>
        <p:spPr bwMode="auto">
          <a:xfrm>
            <a:off x="318693" y="1208584"/>
            <a:ext cx="6450168" cy="149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謹啓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　　時下、先生方に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おかれましては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益々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ご健勝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の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こと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と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お喜び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申し上げます。　</a:t>
            </a:r>
            <a:endParaRPr lang="en-US" altLang="ja-JP" sz="14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</a:rPr>
              <a:t>また</a:t>
            </a:r>
            <a:r>
              <a:rPr lang="ja-JP" altLang="en-US" sz="1400" dirty="0">
                <a:solidFill>
                  <a:srgbClr val="000000"/>
                </a:solidFill>
                <a:latin typeface="+mn-ea"/>
              </a:rPr>
              <a:t>、地域連携の推進に関し平素よりご高配を賜り、厚く御礼申し上げます。</a:t>
            </a:r>
            <a:endParaRPr lang="en-US" altLang="ja-JP" sz="1400" dirty="0">
              <a:solidFill>
                <a:srgbClr val="000000"/>
              </a:solidFill>
              <a:latin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　　</a:t>
            </a:r>
            <a:r>
              <a:rPr lang="ja-JP" altLang="en-US" sz="1400" dirty="0">
                <a:latin typeface="+mn-ea"/>
                <a:ea typeface="+mn-ea"/>
              </a:rPr>
              <a:t>今回</a:t>
            </a:r>
            <a:r>
              <a:rPr lang="ja-JP" altLang="en-US" sz="1400" dirty="0" smtClean="0">
                <a:latin typeface="+mn-ea"/>
                <a:ea typeface="+mn-ea"/>
              </a:rPr>
              <a:t>も感染対策として</a:t>
            </a:r>
            <a:r>
              <a:rPr lang="en-US" altLang="ja-JP" sz="1400" dirty="0" smtClean="0">
                <a:latin typeface="+mn-ea"/>
                <a:ea typeface="+mn-ea"/>
              </a:rPr>
              <a:t>web</a:t>
            </a:r>
            <a:r>
              <a:rPr lang="ja-JP" altLang="en-US" sz="1400" dirty="0" smtClean="0">
                <a:latin typeface="+mn-ea"/>
                <a:ea typeface="+mn-ea"/>
              </a:rPr>
              <a:t>研修会を開催させていただきます。</a:t>
            </a:r>
            <a:endParaRPr lang="en-US" altLang="ja-JP" sz="1400" dirty="0" smtClean="0"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  つきましては、ご多用の折とは存じますが、是非ご参加頂きますようお願い申し上　</a:t>
            </a:r>
            <a:endParaRPr lang="en-US" altLang="ja-JP" sz="14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げます。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</a:t>
            </a:r>
            <a:endParaRPr lang="en-US" altLang="ja-JP" sz="14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謹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白</a:t>
            </a:r>
            <a:r>
              <a:rPr lang="ja-JP" altLang="en-US" sz="1400" dirty="0">
                <a:latin typeface="+mn-ea"/>
                <a:ea typeface="+mn-ea"/>
              </a:rPr>
              <a:t/>
            </a:r>
            <a:br>
              <a:rPr lang="ja-JP" altLang="en-US" sz="1400" dirty="0">
                <a:latin typeface="+mn-ea"/>
                <a:ea typeface="+mn-ea"/>
              </a:rPr>
            </a:br>
            <a:r>
              <a:rPr lang="ja-JP" altLang="en-US" sz="1400" dirty="0" smtClean="0">
                <a:latin typeface="+mn-ea"/>
                <a:ea typeface="+mn-ea"/>
              </a:rPr>
              <a:t>　　　　　　　　　　　　　　　　　　　　　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0511" y="6959068"/>
            <a:ext cx="6431018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★参加希望の方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下記</a:t>
            </a:r>
            <a:r>
              <a:rPr lang="en-US" altLang="ja-JP" sz="1400" b="1" dirty="0" smtClean="0"/>
              <a:t>E-mail</a:t>
            </a:r>
            <a:r>
              <a:rPr lang="ja-JP" altLang="en-US" sz="1400" b="1" dirty="0" smtClean="0"/>
              <a:t>にご施設名、お名前を記入の上申し込みをお願いします。後日、</a:t>
            </a:r>
            <a:r>
              <a:rPr lang="en-US" altLang="ja-JP" sz="1400" b="1" dirty="0" smtClean="0"/>
              <a:t>E-mail</a:t>
            </a:r>
            <a:r>
              <a:rPr lang="ja-JP" altLang="en-US" sz="1400" b="1" dirty="0" err="1" smtClean="0"/>
              <a:t>にて</a:t>
            </a:r>
            <a:r>
              <a:rPr lang="ja-JP" altLang="en-US" sz="1400" b="1" dirty="0" smtClean="0"/>
              <a:t>参加用</a:t>
            </a:r>
            <a:r>
              <a:rPr lang="en-US" altLang="ja-JP" sz="1400" b="1" dirty="0" smtClean="0"/>
              <a:t>URL</a:t>
            </a:r>
            <a:r>
              <a:rPr lang="ja-JP" altLang="en-US" sz="1400" b="1" dirty="0" smtClean="0"/>
              <a:t>をお送りします。</a:t>
            </a:r>
            <a:r>
              <a:rPr lang="ja-JP" altLang="en-US" sz="1400" b="1" dirty="0"/>
              <a:t>　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b="1" dirty="0">
                <a:solidFill>
                  <a:srgbClr val="FF0000"/>
                </a:solidFill>
              </a:rPr>
              <a:t>《</a:t>
            </a:r>
            <a:r>
              <a:rPr lang="ja-JP" altLang="en-US" sz="1400" b="1" dirty="0">
                <a:solidFill>
                  <a:srgbClr val="FF0000"/>
                </a:solidFill>
              </a:rPr>
              <a:t>締め切り　</a:t>
            </a:r>
            <a:r>
              <a:rPr lang="en-US" altLang="ja-JP" sz="1400" b="1" dirty="0">
                <a:solidFill>
                  <a:srgbClr val="FF0000"/>
                </a:solidFill>
              </a:rPr>
              <a:t>7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1400" b="1" smtClean="0">
                <a:solidFill>
                  <a:srgbClr val="FF0000"/>
                </a:solidFill>
              </a:rPr>
              <a:t>7</a:t>
            </a:r>
            <a:r>
              <a:rPr lang="ja-JP" altLang="en-US" sz="1400" b="1" smtClean="0">
                <a:solidFill>
                  <a:srgbClr val="FF0000"/>
                </a:solidFill>
              </a:rPr>
              <a:t>日</a:t>
            </a:r>
            <a:r>
              <a:rPr lang="ja-JP" altLang="en-US" sz="1400" b="1">
                <a:solidFill>
                  <a:srgbClr val="FF0000"/>
                </a:solidFill>
              </a:rPr>
              <a:t>　</a:t>
            </a:r>
            <a:r>
              <a:rPr lang="ja-JP" altLang="en-US" sz="1400" b="1" dirty="0">
                <a:solidFill>
                  <a:srgbClr val="FF0000"/>
                </a:solidFill>
              </a:rPr>
              <a:t>木</a:t>
            </a:r>
            <a:r>
              <a:rPr lang="ja-JP" altLang="en-US" sz="1400" b="1" smtClean="0">
                <a:solidFill>
                  <a:srgbClr val="FF0000"/>
                </a:solidFill>
              </a:rPr>
              <a:t>曜日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》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　　　　　　　　　　　　　　　　　　　　　　　　　　　　　　　　　　　　　　　　　　　　　　　　　　　　　　　　　　　　　</a:t>
            </a:r>
            <a:r>
              <a:rPr lang="ja-JP" altLang="en-US" dirty="0" smtClean="0"/>
              <a:t>　</a:t>
            </a:r>
            <a:r>
              <a:rPr lang="en-US" altLang="ja-JP" b="1" dirty="0" smtClean="0"/>
              <a:t>E-</a:t>
            </a:r>
            <a:r>
              <a:rPr lang="en-US" altLang="ja-JP" b="1" dirty="0" err="1" smtClean="0"/>
              <a:t>mai</a:t>
            </a:r>
            <a:r>
              <a:rPr lang="ja-JP" altLang="en-US" b="1" dirty="0" smtClean="0"/>
              <a:t>ｌ：</a:t>
            </a:r>
            <a:r>
              <a:rPr lang="en-US" altLang="ja-JP" dirty="0" smtClean="0"/>
              <a:t>y-renkei@ych.pref.yamanashi.jp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7" name="コンテンツ プレースホルダ 4"/>
          <p:cNvSpPr txBox="1">
            <a:spLocks/>
          </p:cNvSpPr>
          <p:nvPr/>
        </p:nvSpPr>
        <p:spPr bwMode="auto">
          <a:xfrm>
            <a:off x="210511" y="8193360"/>
            <a:ext cx="3290596" cy="1449709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  <a:ea typeface="+mn-ea"/>
              </a:rPr>
              <a:t>問合せ先</a:t>
            </a:r>
            <a:r>
              <a:rPr lang="ja-JP" altLang="en-US" sz="1400" dirty="0" smtClean="0">
                <a:latin typeface="+mn-ea"/>
                <a:ea typeface="+mn-ea"/>
              </a:rPr>
              <a:t>　</a:t>
            </a:r>
            <a:endParaRPr lang="en-US" altLang="ja-JP" sz="1400" dirty="0" smtClean="0"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ja-JP" altLang="en-US" sz="1400" b="1" dirty="0" smtClean="0">
                <a:latin typeface="+mn-ea"/>
                <a:ea typeface="+mn-ea"/>
              </a:rPr>
              <a:t>山梨県立中央病院　患者支援センター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ja-JP" altLang="en-US" sz="1050" dirty="0" smtClean="0">
                <a:latin typeface="+mn-ea"/>
                <a:ea typeface="+mn-ea"/>
              </a:rPr>
              <a:t>〒</a:t>
            </a:r>
            <a:r>
              <a:rPr lang="en-US" altLang="ja-JP" sz="1050" dirty="0" smtClean="0">
                <a:latin typeface="+mn-ea"/>
                <a:ea typeface="+mn-ea"/>
              </a:rPr>
              <a:t>400-8506</a:t>
            </a:r>
            <a:r>
              <a:rPr lang="ja-JP" altLang="en-US" sz="1050" dirty="0" smtClean="0">
                <a:latin typeface="+mn-ea"/>
                <a:ea typeface="+mn-ea"/>
              </a:rPr>
              <a:t>　　山梨県甲府市富士見</a:t>
            </a:r>
            <a:r>
              <a:rPr lang="en-US" altLang="ja-JP" sz="1050" dirty="0" smtClean="0">
                <a:latin typeface="+mn-ea"/>
                <a:ea typeface="+mn-ea"/>
              </a:rPr>
              <a:t>1</a:t>
            </a:r>
            <a:r>
              <a:rPr lang="ja-JP" altLang="en-US" sz="1050" dirty="0" smtClean="0">
                <a:latin typeface="+mn-ea"/>
                <a:ea typeface="+mn-ea"/>
              </a:rPr>
              <a:t>丁目</a:t>
            </a:r>
            <a:r>
              <a:rPr lang="en-US" altLang="ja-JP" sz="1050" dirty="0" smtClean="0">
                <a:latin typeface="+mn-ea"/>
                <a:ea typeface="+mn-ea"/>
              </a:rPr>
              <a:t>1</a:t>
            </a:r>
            <a:r>
              <a:rPr lang="ja-JP" altLang="en-US" sz="1050" dirty="0" smtClean="0">
                <a:latin typeface="+mn-ea"/>
                <a:ea typeface="+mn-ea"/>
              </a:rPr>
              <a:t>番</a:t>
            </a:r>
            <a:r>
              <a:rPr lang="en-US" altLang="ja-JP" sz="1050" dirty="0" smtClean="0">
                <a:latin typeface="+mn-ea"/>
                <a:ea typeface="+mn-ea"/>
              </a:rPr>
              <a:t>1</a:t>
            </a:r>
            <a:r>
              <a:rPr lang="ja-JP" altLang="en-US" sz="1050" dirty="0" smtClean="0">
                <a:latin typeface="+mn-ea"/>
                <a:ea typeface="+mn-ea"/>
              </a:rPr>
              <a:t>号</a:t>
            </a:r>
            <a:endParaRPr lang="en-US" altLang="ja-JP" sz="1050" dirty="0" smtClean="0"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ja-JP" altLang="en-US" sz="1050" dirty="0" smtClean="0">
                <a:latin typeface="+mn-ea"/>
                <a:ea typeface="+mn-ea"/>
              </a:rPr>
              <a:t>ＴＥＬ：</a:t>
            </a:r>
            <a:r>
              <a:rPr lang="en-US" altLang="ja-JP" sz="1050" dirty="0" smtClean="0">
                <a:latin typeface="+mn-ea"/>
                <a:ea typeface="+mn-ea"/>
              </a:rPr>
              <a:t>055-253-9000</a:t>
            </a:r>
            <a:r>
              <a:rPr lang="ja-JP" altLang="en-US" sz="1050" dirty="0" smtClean="0">
                <a:latin typeface="+mn-ea"/>
                <a:ea typeface="+mn-ea"/>
              </a:rPr>
              <a:t>（直通）　担当；</a:t>
            </a:r>
            <a:r>
              <a:rPr lang="ja-JP" altLang="en-US" sz="1050" dirty="0" smtClean="0">
                <a:latin typeface="+mn-ea"/>
              </a:rPr>
              <a:t>佐々木　雨宮</a:t>
            </a:r>
            <a:r>
              <a:rPr lang="ja-JP" altLang="en-US" sz="1050" dirty="0" smtClean="0">
                <a:latin typeface="+mn-ea"/>
                <a:ea typeface="+mn-ea"/>
              </a:rPr>
              <a:t>　瀧田</a:t>
            </a:r>
            <a:endParaRPr lang="en-US" altLang="ja-JP" sz="1050" dirty="0" smtClean="0"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ja-JP" altLang="en-US" sz="1050" dirty="0" smtClean="0">
                <a:latin typeface="+mn-ea"/>
                <a:ea typeface="+mn-ea"/>
              </a:rPr>
              <a:t>ＦＡＸ：</a:t>
            </a:r>
            <a:r>
              <a:rPr lang="en-US" altLang="ja-JP" sz="1050" dirty="0" smtClean="0">
                <a:latin typeface="+mn-ea"/>
                <a:ea typeface="+mn-ea"/>
              </a:rPr>
              <a:t>055-251-7733</a:t>
            </a:r>
            <a:r>
              <a:rPr lang="ja-JP" altLang="en-US" sz="1050" dirty="0" smtClean="0">
                <a:latin typeface="+mn-ea"/>
                <a:ea typeface="+mn-ea"/>
              </a:rPr>
              <a:t>（直通）</a:t>
            </a:r>
            <a:endParaRPr lang="en-US" altLang="ja-JP" sz="1050" dirty="0" smtClean="0">
              <a:latin typeface="+mn-ea"/>
              <a:ea typeface="+mn-ea"/>
            </a:endParaRPr>
          </a:p>
          <a:p>
            <a:pPr>
              <a:spcBef>
                <a:spcPct val="20000"/>
              </a:spcBef>
              <a:buClr>
                <a:srgbClr val="0F6FC6"/>
              </a:buClr>
              <a:buSzPct val="80000"/>
              <a:buFont typeface="Wingdings 2" pitchFamily="18" charset="2"/>
              <a:buNone/>
            </a:pPr>
            <a:r>
              <a:rPr lang="en-US" altLang="ja-JP" sz="1200" b="1" dirty="0"/>
              <a:t>E-</a:t>
            </a:r>
            <a:r>
              <a:rPr lang="en-US" altLang="ja-JP" sz="1200" b="1" dirty="0" err="1"/>
              <a:t>mai</a:t>
            </a:r>
            <a:r>
              <a:rPr lang="ja-JP" altLang="en-US" sz="1200" b="1" dirty="0"/>
              <a:t>ｌ：</a:t>
            </a:r>
            <a:r>
              <a:rPr lang="en-US" altLang="ja-JP" sz="1200" dirty="0"/>
              <a:t>y-renkei@ych.pref.yamanashi.jp</a:t>
            </a:r>
            <a:r>
              <a:rPr lang="ja-JP" altLang="en-US" sz="1200" dirty="0" smtClean="0">
                <a:latin typeface="+mn-ea"/>
                <a:ea typeface="+mn-ea"/>
              </a:rPr>
              <a:t/>
            </a:r>
            <a:br>
              <a:rPr lang="ja-JP" altLang="en-US" sz="1200" dirty="0" smtClean="0">
                <a:latin typeface="+mn-ea"/>
                <a:ea typeface="+mn-ea"/>
              </a:rPr>
            </a:br>
            <a:r>
              <a:rPr lang="ja-JP" altLang="en-US" sz="1400" dirty="0" smtClean="0">
                <a:latin typeface="+mn-ea"/>
                <a:ea typeface="+mn-ea"/>
              </a:rPr>
              <a:t>　　　　　　　　　　　　　　　　　　　　　　　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567258" y="8924597"/>
            <a:ext cx="2952859" cy="724640"/>
            <a:chOff x="3620470" y="9188214"/>
            <a:chExt cx="3099140" cy="822851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3620470" y="9381021"/>
              <a:ext cx="3099140" cy="630044"/>
              <a:chOff x="3695850" y="8918087"/>
              <a:chExt cx="3099140" cy="630044"/>
            </a:xfrm>
          </p:grpSpPr>
          <p:pic>
            <p:nvPicPr>
              <p:cNvPr id="1041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95850" y="8918087"/>
                <a:ext cx="768486" cy="630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3" name="コンテンツ プレースホルダ 4"/>
              <p:cNvSpPr txBox="1">
                <a:spLocks/>
              </p:cNvSpPr>
              <p:nvPr/>
            </p:nvSpPr>
            <p:spPr bwMode="auto">
              <a:xfrm>
                <a:off x="4453452" y="9039829"/>
                <a:ext cx="2341538" cy="501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419100" indent="-382588">
                  <a:spcBef>
                    <a:spcPct val="20000"/>
                  </a:spcBef>
                  <a:buClr>
                    <a:srgbClr val="0F6FC6"/>
                  </a:buClr>
                  <a:buSzPct val="80000"/>
                  <a:buFont typeface="Wingdings 2" pitchFamily="18" charset="2"/>
                  <a:buNone/>
                </a:pPr>
                <a:endParaRPr lang="en-US" altLang="ja-JP" sz="1200" dirty="0">
                  <a:solidFill>
                    <a:srgbClr val="000000"/>
                  </a:solidFill>
                  <a:ea typeface="HGｺﾞｼｯｸM" pitchFamily="49" charset="-128"/>
                </a:endParaRPr>
              </a:p>
              <a:p>
                <a:pPr marL="419100" indent="-382588" algn="dist">
                  <a:spcBef>
                    <a:spcPct val="20000"/>
                  </a:spcBef>
                  <a:buClr>
                    <a:srgbClr val="0F6FC6"/>
                  </a:buClr>
                  <a:buSzPct val="80000"/>
                  <a:buFont typeface="Wingdings 2" pitchFamily="18" charset="2"/>
                  <a:buNone/>
                </a:pPr>
                <a:r>
                  <a:rPr lang="ja-JP" altLang="en-US" sz="1400" b="1" dirty="0" smtClean="0">
                    <a:solidFill>
                      <a:srgbClr val="00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患者支援センター</a:t>
                </a:r>
                <a:endParaRPr lang="en-US" altLang="ja-JP" sz="1400" b="1" dirty="0">
                  <a:solidFill>
                    <a:srgbClr val="000000"/>
                  </a:solidFill>
                  <a:ea typeface="HGｺﾞｼｯｸM" pitchFamily="49" charset="-128"/>
                </a:endParaRPr>
              </a:p>
            </p:txBody>
          </p:sp>
        </p:grpSp>
        <p:sp>
          <p:nvSpPr>
            <p:cNvPr id="19" name="テキスト ボックス 18"/>
            <p:cNvSpPr txBox="1"/>
            <p:nvPr/>
          </p:nvSpPr>
          <p:spPr>
            <a:xfrm>
              <a:off x="4388956" y="9188214"/>
              <a:ext cx="2232248" cy="507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地方独立行政法人　山梨県立病院機構</a:t>
              </a:r>
              <a:endPara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山梨</a:t>
              </a:r>
              <a:r>
                <a: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県立中央病院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2" name="Picture 17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4" y="7939986"/>
            <a:ext cx="1440160" cy="931005"/>
          </a:xfrm>
          <a:prstGeom prst="rect">
            <a:avLst/>
          </a:prstGeom>
          <a:solidFill>
            <a:schemeClr val="bg1"/>
          </a:solidFill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ユーザー定義 7">
      <a:dk1>
        <a:srgbClr val="D9F1FA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テクノロジー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>
    <a:extraClrScheme>
      <a:clrScheme name="テクノロジー 1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2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3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2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3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4">
        <a:dk1>
          <a:srgbClr val="464646"/>
        </a:dk1>
        <a:lt1>
          <a:srgbClr val="FFFFFF"/>
        </a:lt1>
        <a:dk2>
          <a:srgbClr val="66FF99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CA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2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3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4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5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6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7">
        <a:dk1>
          <a:srgbClr val="464646"/>
        </a:dk1>
        <a:lt1>
          <a:srgbClr val="FFFFFF"/>
        </a:lt1>
        <a:dk2>
          <a:srgbClr val="66FF99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CA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8">
        <a:dk1>
          <a:srgbClr val="464646"/>
        </a:dk1>
        <a:lt1>
          <a:srgbClr val="FFFFFF"/>
        </a:lt1>
        <a:dk2>
          <a:srgbClr val="CC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2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2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3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4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5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6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7">
        <a:dk1>
          <a:srgbClr val="464646"/>
        </a:dk1>
        <a:lt1>
          <a:srgbClr val="FFFFFF"/>
        </a:lt1>
        <a:dk2>
          <a:srgbClr val="66FF99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CA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8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9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0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1">
        <a:dk1>
          <a:srgbClr val="464646"/>
        </a:dk1>
        <a:lt1>
          <a:srgbClr val="FFFFFF"/>
        </a:lt1>
        <a:dk2>
          <a:srgbClr val="D9F1FA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9F7FC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2">
        <a:dk1>
          <a:srgbClr val="009999"/>
        </a:dk1>
        <a:lt1>
          <a:srgbClr val="FFFFFF"/>
        </a:lt1>
        <a:dk2>
          <a:srgbClr val="66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3">
        <a:dk1>
          <a:srgbClr val="CC66FF"/>
        </a:dk1>
        <a:lt1>
          <a:srgbClr val="FFFFFF"/>
        </a:lt1>
        <a:dk2>
          <a:srgbClr val="FF5050"/>
        </a:dk2>
        <a:lt2>
          <a:srgbClr val="DEF5FA"/>
        </a:lt2>
        <a:accent1>
          <a:srgbClr val="FF6699"/>
        </a:accent1>
        <a:accent2>
          <a:srgbClr val="DA1F28"/>
        </a:accent2>
        <a:accent3>
          <a:srgbClr val="FFB3B3"/>
        </a:accent3>
        <a:accent4>
          <a:srgbClr val="DADADA"/>
        </a:accent4>
        <a:accent5>
          <a:srgbClr val="FFB8CA"/>
        </a:accent5>
        <a:accent6>
          <a:srgbClr val="C51B23"/>
        </a:accent6>
        <a:hlink>
          <a:srgbClr val="FF8119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4">
        <a:dk1>
          <a:srgbClr val="464646"/>
        </a:dk1>
        <a:lt1>
          <a:srgbClr val="FFFFFF"/>
        </a:lt1>
        <a:dk2>
          <a:srgbClr val="66FF99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B8FFCA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5">
        <a:dk1>
          <a:srgbClr val="464646"/>
        </a:dk1>
        <a:lt1>
          <a:srgbClr val="FFFFFF"/>
        </a:lt1>
        <a:dk2>
          <a:srgbClr val="CCFFFF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E2FFFF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クノロジー 16">
        <a:dk1>
          <a:srgbClr val="464646"/>
        </a:dk1>
        <a:lt1>
          <a:srgbClr val="FFFFFF"/>
        </a:lt1>
        <a:dk2>
          <a:srgbClr val="FFFFCC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E2"/>
        </a:accent3>
        <a:accent4>
          <a:srgbClr val="DADADA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コンポジット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3850</TotalTime>
  <Words>496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HGS創英角ｺﾞｼｯｸUB</vt:lpstr>
      <vt:lpstr>HGｺﾞｼｯｸM</vt:lpstr>
      <vt:lpstr>HG丸ｺﾞｼｯｸM-PRO</vt:lpstr>
      <vt:lpstr>ＭＳ Ｐゴシック</vt:lpstr>
      <vt:lpstr>ＭＳ Ｐ明朝</vt:lpstr>
      <vt:lpstr>Arial</vt:lpstr>
      <vt:lpstr>Calibri</vt:lpstr>
      <vt:lpstr>Franklin Gothic Book</vt:lpstr>
      <vt:lpstr>Wingdings 2</vt:lpstr>
      <vt:lpstr>テクノロジー</vt:lpstr>
      <vt:lpstr>Office ​​テーマ</vt:lpstr>
      <vt:lpstr>PowerPoint プレゼンテーション</vt:lpstr>
    </vt:vector>
  </TitlesOfParts>
  <Company>FJ-USER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あ</dc:creator>
  <cp:lastModifiedBy>雨宮 里美</cp:lastModifiedBy>
  <cp:revision>254</cp:revision>
  <cp:lastPrinted>2022-06-07T02:20:08Z</cp:lastPrinted>
  <dcterms:created xsi:type="dcterms:W3CDTF">2013-05-13T07:16:52Z</dcterms:created>
  <dcterms:modified xsi:type="dcterms:W3CDTF">2022-06-07T02:28:52Z</dcterms:modified>
</cp:coreProperties>
</file>